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71" r:id="rId10"/>
    <p:sldId id="270" r:id="rId11"/>
    <p:sldId id="272" r:id="rId12"/>
    <p:sldId id="269" r:id="rId13"/>
    <p:sldId id="264" r:id="rId14"/>
    <p:sldId id="265" r:id="rId15"/>
    <p:sldId id="266" r:id="rId16"/>
    <p:sldId id="267" r:id="rId17"/>
    <p:sldId id="26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0" d="100"/>
          <a:sy n="70" d="100"/>
        </p:scale>
        <p:origin x="50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g>
</file>

<file path=ppt/media/image2.jpg>
</file>

<file path=ppt/media/image3.png>
</file>

<file path=ppt/media/image4.JPG>
</file>

<file path=ppt/media/image5.jpeg>
</file>

<file path=ppt/media/image6.jpeg>
</file>

<file path=ppt/media/image7.jpe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EA225CD-6B88-475A-9BC8-DBD0BCB30789}" type="datetimeFigureOut">
              <a:rPr lang="en-IN" smtClean="0"/>
              <a:t>20-03-2018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2240852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20-03-2018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199477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20-03-2018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071316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20-03-2018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2011255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20-03-2018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05052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20-03-2018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32373296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EA225CD-6B88-475A-9BC8-DBD0BCB30789}" type="datetimeFigureOut">
              <a:rPr lang="en-IN" smtClean="0"/>
              <a:t>20-03-2018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28435181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EA225CD-6B88-475A-9BC8-DBD0BCB30789}" type="datetimeFigureOut">
              <a:rPr lang="en-IN" smtClean="0"/>
              <a:t>20-03-2018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3295511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EA225CD-6B88-475A-9BC8-DBD0BCB30789}" type="datetimeFigureOut">
              <a:rPr lang="en-IN" smtClean="0"/>
              <a:t>20-03-2018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924159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20-03-2018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662334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EA225CD-6B88-475A-9BC8-DBD0BCB30789}" type="datetimeFigureOut">
              <a:rPr lang="en-IN" smtClean="0"/>
              <a:t>20-03-2018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894586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EA225CD-6B88-475A-9BC8-DBD0BCB30789}" type="datetimeFigureOut">
              <a:rPr lang="en-IN" smtClean="0"/>
              <a:t>20-03-2018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3103090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EA225CD-6B88-475A-9BC8-DBD0BCB30789}" type="datetimeFigureOut">
              <a:rPr lang="en-IN" smtClean="0"/>
              <a:t>20-03-2018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5967930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225CD-6B88-475A-9BC8-DBD0BCB30789}" type="datetimeFigureOut">
              <a:rPr lang="en-IN" smtClean="0"/>
              <a:t>20-03-2018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050474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EA225CD-6B88-475A-9BC8-DBD0BCB30789}" type="datetimeFigureOut">
              <a:rPr lang="en-IN" smtClean="0"/>
              <a:t>20-03-2018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772259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EA225CD-6B88-475A-9BC8-DBD0BCB30789}" type="datetimeFigureOut">
              <a:rPr lang="en-IN" smtClean="0"/>
              <a:t>20-03-2018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42793905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EA225CD-6B88-475A-9BC8-DBD0BCB30789}" type="datetimeFigureOut">
              <a:rPr lang="en-IN" smtClean="0"/>
              <a:t>20-03-2018</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A823B2F-F5B4-4075-8505-7B86D1CA4D4E}" type="slidenum">
              <a:rPr lang="en-IN" smtClean="0"/>
              <a:t>‹#›</a:t>
            </a:fld>
            <a:endParaRPr lang="en-IN"/>
          </a:p>
        </p:txBody>
      </p:sp>
    </p:spTree>
    <p:extLst>
      <p:ext uri="{BB962C8B-B14F-4D97-AF65-F5344CB8AC3E}">
        <p14:creationId xmlns:p14="http://schemas.microsoft.com/office/powerpoint/2010/main" val="23391804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stackoverflow.com/questions/11541154/checking-images-for-similarity-with-opencv/11541587" TargetMode="External"/><Relationship Id="rId7" Type="http://schemas.openxmlformats.org/officeDocument/2006/relationships/hyperlink" Target="https://askubuntu.com/questions/700214/how-do-i-install-an-old-kernel" TargetMode="External"/><Relationship Id="rId2" Type="http://schemas.openxmlformats.org/officeDocument/2006/relationships/hyperlink" Target="https://www.geeksforgeeks.org/template-matching-using-opencv-in-python/" TargetMode="External"/><Relationship Id="rId1" Type="http://schemas.openxmlformats.org/officeDocument/2006/relationships/slideLayout" Target="../slideLayouts/slideLayout2.xml"/><Relationship Id="rId6" Type="http://schemas.openxmlformats.org/officeDocument/2006/relationships/hyperlink" Target="https://www.pyimagesearch.com/2017/07/10/using-tesseract-ocr-python/" TargetMode="External"/><Relationship Id="rId5" Type="http://schemas.openxmlformats.org/officeDocument/2006/relationships/hyperlink" Target="https://www.pyimagesearch.com/2014/09/15/python-compare-two-images/" TargetMode="External"/><Relationship Id="rId4" Type="http://schemas.openxmlformats.org/officeDocument/2006/relationships/hyperlink" Target="https://stackoverflow.com/questions/45386603/simple-way-to-compare-two-images-in-python"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1528" y="1446958"/>
            <a:ext cx="9978013" cy="2332568"/>
          </a:xfrm>
        </p:spPr>
        <p:txBody>
          <a:bodyPr/>
          <a:lstStyle/>
          <a:p>
            <a:pPr algn="ctr"/>
            <a:r>
              <a:rPr lang="en-IN" sz="5000" dirty="0">
                <a:solidFill>
                  <a:schemeClr val="tx1"/>
                </a:solidFill>
              </a:rPr>
              <a:t>Filming Attack on </a:t>
            </a:r>
            <a:r>
              <a:rPr lang="en-IN" sz="5000" dirty="0" err="1">
                <a:solidFill>
                  <a:schemeClr val="tx1"/>
                </a:solidFill>
              </a:rPr>
              <a:t>SmartPhones</a:t>
            </a:r>
            <a:r>
              <a:rPr lang="en-IN" sz="5000" dirty="0">
                <a:solidFill>
                  <a:schemeClr val="tx1"/>
                </a:solidFill>
              </a:rPr>
              <a:t> while Charging</a:t>
            </a:r>
          </a:p>
        </p:txBody>
      </p:sp>
      <p:sp>
        <p:nvSpPr>
          <p:cNvPr id="3" name="Subtitle 2"/>
          <p:cNvSpPr>
            <a:spLocks noGrp="1"/>
          </p:cNvSpPr>
          <p:nvPr>
            <p:ph type="subTitle" idx="1"/>
          </p:nvPr>
        </p:nvSpPr>
        <p:spPr>
          <a:xfrm>
            <a:off x="1507067" y="4593438"/>
            <a:ext cx="7766936" cy="1096899"/>
          </a:xfrm>
        </p:spPr>
        <p:txBody>
          <a:bodyPr>
            <a:normAutofit lnSpcReduction="10000"/>
          </a:bodyPr>
          <a:lstStyle/>
          <a:p>
            <a:r>
              <a:rPr lang="en-IN" dirty="0" smtClean="0"/>
              <a:t>ECE209AS Winter 2018 Project</a:t>
            </a:r>
          </a:p>
          <a:p>
            <a:r>
              <a:rPr lang="en-IN" dirty="0" smtClean="0"/>
              <a:t>Shoban Narayan Ramesh</a:t>
            </a:r>
          </a:p>
          <a:p>
            <a:r>
              <a:rPr lang="en-IN" dirty="0" smtClean="0"/>
              <a:t>UID:604741670</a:t>
            </a:r>
            <a:endParaRPr lang="en-IN" dirty="0"/>
          </a:p>
        </p:txBody>
      </p:sp>
    </p:spTree>
    <p:extLst>
      <p:ext uri="{BB962C8B-B14F-4D97-AF65-F5344CB8AC3E}">
        <p14:creationId xmlns:p14="http://schemas.microsoft.com/office/powerpoint/2010/main" val="18613656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Demo</a:t>
            </a:r>
            <a:endParaRPr lang="en-IN" dirty="0">
              <a:solidFill>
                <a:schemeClr val="tx1"/>
              </a:solidFill>
            </a:endParaRPr>
          </a:p>
        </p:txBody>
      </p:sp>
      <p:pic>
        <p:nvPicPr>
          <p:cNvPr id="6" name="Result_Demo-Password">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00188" y="2160588"/>
            <a:ext cx="6951662" cy="3881437"/>
          </a:xfrm>
        </p:spPr>
      </p:pic>
    </p:spTree>
    <p:extLst>
      <p:ext uri="{BB962C8B-B14F-4D97-AF65-F5344CB8AC3E}">
        <p14:creationId xmlns:p14="http://schemas.microsoft.com/office/powerpoint/2010/main" val="724524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VID_20180319_174444812">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25588" y="2160588"/>
            <a:ext cx="6900862" cy="3881437"/>
          </a:xfrm>
        </p:spPr>
      </p:pic>
    </p:spTree>
    <p:extLst>
      <p:ext uri="{BB962C8B-B14F-4D97-AF65-F5344CB8AC3E}">
        <p14:creationId xmlns:p14="http://schemas.microsoft.com/office/powerpoint/2010/main" val="16228026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mute="1">
                <p:cTn id="7" fill="hold" display="0">
                  <p:stCondLst>
                    <p:cond delay="indefinite"/>
                  </p:stCondLst>
                </p:cTn>
                <p:tgtEl>
                  <p:spTgt spid="4"/>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Analysis</a:t>
            </a:r>
            <a:endParaRPr lang="en-IN" dirty="0">
              <a:solidFill>
                <a:schemeClr val="tx1"/>
              </a:solidFill>
            </a:endParaRPr>
          </a:p>
        </p:txBody>
      </p:sp>
      <p:sp>
        <p:nvSpPr>
          <p:cNvPr id="3" name="Content Placeholder 2"/>
          <p:cNvSpPr>
            <a:spLocks noGrp="1"/>
          </p:cNvSpPr>
          <p:nvPr>
            <p:ph idx="1"/>
          </p:nvPr>
        </p:nvSpPr>
        <p:spPr/>
        <p:txBody>
          <a:bodyPr/>
          <a:lstStyle/>
          <a:p>
            <a:pPr algn="just"/>
            <a:r>
              <a:rPr lang="en-IN" dirty="0"/>
              <a:t>A</a:t>
            </a:r>
            <a:r>
              <a:rPr lang="en-IN" dirty="0" smtClean="0"/>
              <a:t> </a:t>
            </a:r>
            <a:r>
              <a:rPr lang="en-IN" dirty="0"/>
              <a:t>new video is recorded the each time the device is connected to the charger and the video is named with the time and date of recording. However it doesn’t have a device ID to track if the same device is connected </a:t>
            </a:r>
            <a:r>
              <a:rPr lang="en-IN" dirty="0" smtClean="0"/>
              <a:t>back again.</a:t>
            </a:r>
          </a:p>
          <a:p>
            <a:pPr algn="just"/>
            <a:r>
              <a:rPr lang="en-IN" dirty="0" smtClean="0"/>
              <a:t>Frame </a:t>
            </a:r>
            <a:r>
              <a:rPr lang="en-IN" dirty="0"/>
              <a:t>rate selected for video recording is </a:t>
            </a:r>
            <a:r>
              <a:rPr lang="en-IN" b="1" dirty="0"/>
              <a:t>10 fps</a:t>
            </a:r>
            <a:r>
              <a:rPr lang="en-IN" dirty="0" smtClean="0"/>
              <a:t>. VGA2USB grabber </a:t>
            </a:r>
            <a:r>
              <a:rPr lang="en-IN" dirty="0"/>
              <a:t>supports a maximum frame rate of 28, which has the least resolution of 640x480. In order to strike a balance between better resolution and frame rate, frame rate was chosen to be as 10, which gives a resolution of 1024x768. </a:t>
            </a:r>
            <a:endParaRPr lang="en-IN" dirty="0" smtClean="0"/>
          </a:p>
          <a:p>
            <a:pPr algn="just"/>
            <a:r>
              <a:rPr lang="en-IN" dirty="0" smtClean="0"/>
              <a:t>The </a:t>
            </a:r>
            <a:r>
              <a:rPr lang="en-IN" dirty="0"/>
              <a:t>results obtained depend on the </a:t>
            </a:r>
            <a:r>
              <a:rPr lang="en-IN" b="1" dirty="0"/>
              <a:t>speed of typing</a:t>
            </a:r>
            <a:r>
              <a:rPr lang="en-IN" dirty="0"/>
              <a:t> and the </a:t>
            </a:r>
            <a:r>
              <a:rPr lang="en-IN" b="1" dirty="0"/>
              <a:t>pressure applied while pressing the keys</a:t>
            </a:r>
            <a:r>
              <a:rPr lang="en-IN" dirty="0"/>
              <a:t>. </a:t>
            </a:r>
          </a:p>
        </p:txBody>
      </p:sp>
    </p:spTree>
    <p:extLst>
      <p:ext uri="{BB962C8B-B14F-4D97-AF65-F5344CB8AC3E}">
        <p14:creationId xmlns:p14="http://schemas.microsoft.com/office/powerpoint/2010/main" val="2021557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Strengths</a:t>
            </a:r>
            <a:endParaRPr lang="en-IN" dirty="0">
              <a:solidFill>
                <a:schemeClr val="tx1"/>
              </a:solidFill>
            </a:endParaRPr>
          </a:p>
        </p:txBody>
      </p:sp>
      <p:sp>
        <p:nvSpPr>
          <p:cNvPr id="3" name="Content Placeholder 2"/>
          <p:cNvSpPr>
            <a:spLocks noGrp="1"/>
          </p:cNvSpPr>
          <p:nvPr>
            <p:ph idx="1"/>
          </p:nvPr>
        </p:nvSpPr>
        <p:spPr/>
        <p:txBody>
          <a:bodyPr/>
          <a:lstStyle/>
          <a:p>
            <a:pPr lvl="0"/>
            <a:r>
              <a:rPr lang="en-IN" dirty="0"/>
              <a:t>This attack is simple to implement.</a:t>
            </a:r>
          </a:p>
          <a:p>
            <a:pPr lvl="0"/>
            <a:r>
              <a:rPr lang="en-IN" dirty="0"/>
              <a:t>No need to install any apps on phone.</a:t>
            </a:r>
          </a:p>
          <a:p>
            <a:pPr lvl="0"/>
            <a:r>
              <a:rPr lang="en-IN" dirty="0"/>
              <a:t>No need of any permissions.</a:t>
            </a:r>
          </a:p>
          <a:p>
            <a:pPr lvl="0"/>
            <a:r>
              <a:rPr lang="en-IN" dirty="0"/>
              <a:t>It cannot be detected by any of the anti-malware software. </a:t>
            </a:r>
          </a:p>
          <a:p>
            <a:pPr lvl="0"/>
            <a:r>
              <a:rPr lang="en-IN" dirty="0"/>
              <a:t>It can be implemented in both Android and </a:t>
            </a:r>
            <a:r>
              <a:rPr lang="en-IN" dirty="0" err="1"/>
              <a:t>iOS</a:t>
            </a:r>
            <a:r>
              <a:rPr lang="en-IN" dirty="0"/>
              <a:t> phones.</a:t>
            </a:r>
          </a:p>
          <a:p>
            <a:pPr lvl="0"/>
            <a:r>
              <a:rPr lang="en-IN" dirty="0"/>
              <a:t>This attack has a good accuracy in detecting the pressed characters with standard qwerty keyboard and also has the logic to detect incorrect passwords, removal of characters from passwords.</a:t>
            </a:r>
          </a:p>
          <a:p>
            <a:endParaRPr lang="en-IN" dirty="0"/>
          </a:p>
        </p:txBody>
      </p:sp>
    </p:spTree>
    <p:extLst>
      <p:ext uri="{BB962C8B-B14F-4D97-AF65-F5344CB8AC3E}">
        <p14:creationId xmlns:p14="http://schemas.microsoft.com/office/powerpoint/2010/main" val="21028409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Weakness</a:t>
            </a:r>
            <a:endParaRPr lang="en-IN" dirty="0">
              <a:solidFill>
                <a:schemeClr val="tx1"/>
              </a:solidFill>
            </a:endParaRPr>
          </a:p>
        </p:txBody>
      </p:sp>
      <p:sp>
        <p:nvSpPr>
          <p:cNvPr id="3" name="Content Placeholder 2"/>
          <p:cNvSpPr>
            <a:spLocks noGrp="1"/>
          </p:cNvSpPr>
          <p:nvPr>
            <p:ph idx="1"/>
          </p:nvPr>
        </p:nvSpPr>
        <p:spPr>
          <a:xfrm>
            <a:off x="677334" y="2009670"/>
            <a:ext cx="8596668" cy="3938953"/>
          </a:xfrm>
        </p:spPr>
        <p:txBody>
          <a:bodyPr>
            <a:normAutofit/>
          </a:bodyPr>
          <a:lstStyle/>
          <a:p>
            <a:pPr lvl="0"/>
            <a:r>
              <a:rPr lang="en-IN" sz="2000" dirty="0"/>
              <a:t>Following are the limitations with respect to the feasibility and accuracy of the demonstrated attack</a:t>
            </a:r>
            <a:r>
              <a:rPr lang="en-IN" sz="2000" dirty="0" smtClean="0"/>
              <a:t>.</a:t>
            </a:r>
            <a:endParaRPr lang="en-IN" sz="2000" dirty="0"/>
          </a:p>
          <a:p>
            <a:pPr lvl="1"/>
            <a:r>
              <a:rPr lang="en-IN" sz="1800" dirty="0"/>
              <a:t>Some of the Smart phone manufacturers such as Lenovo, MI, Google Nexus and other Chinese brands do not support MHL or HDMI </a:t>
            </a:r>
            <a:r>
              <a:rPr lang="en-IN" sz="1800" dirty="0" smtClean="0"/>
              <a:t>facility.</a:t>
            </a:r>
          </a:p>
          <a:p>
            <a:pPr lvl="1"/>
            <a:r>
              <a:rPr lang="en-IN" sz="1800" dirty="0" smtClean="0"/>
              <a:t>Some </a:t>
            </a:r>
            <a:r>
              <a:rPr lang="en-IN" sz="1800" dirty="0"/>
              <a:t>mobile phones from Samsung such as Galaxy S5 </a:t>
            </a:r>
            <a:r>
              <a:rPr lang="en-IN" sz="1800" dirty="0" smtClean="0"/>
              <a:t>give </a:t>
            </a:r>
            <a:r>
              <a:rPr lang="en-IN" sz="1800" dirty="0"/>
              <a:t>a momentary notice to the users saying HDMI cable </a:t>
            </a:r>
            <a:r>
              <a:rPr lang="en-IN" sz="1800" dirty="0" smtClean="0"/>
              <a:t>connected</a:t>
            </a:r>
            <a:endParaRPr lang="en-IN" sz="1800" dirty="0"/>
          </a:p>
          <a:p>
            <a:pPr lvl="1"/>
            <a:r>
              <a:rPr lang="en-IN" sz="1800" dirty="0" smtClean="0"/>
              <a:t>Template matching </a:t>
            </a:r>
            <a:r>
              <a:rPr lang="en-IN" sz="1800" dirty="0"/>
              <a:t>works best only with the standard qwerty keyboard</a:t>
            </a:r>
            <a:r>
              <a:rPr lang="en-IN" sz="1800" dirty="0" smtClean="0"/>
              <a:t>.</a:t>
            </a:r>
          </a:p>
          <a:p>
            <a:pPr lvl="0"/>
            <a:r>
              <a:rPr lang="en-IN" sz="2000" dirty="0" smtClean="0"/>
              <a:t>This attack cannot extract auto saved passwords.</a:t>
            </a:r>
          </a:p>
          <a:p>
            <a:pPr lvl="0"/>
            <a:r>
              <a:rPr lang="en-IN" sz="2000" dirty="0" smtClean="0"/>
              <a:t>This </a:t>
            </a:r>
            <a:r>
              <a:rPr lang="en-IN" sz="2000" dirty="0"/>
              <a:t>attack can only detect the characters pressed in the first page of the standard qwerty keyboard as it has been trained only with the reference templates pertaining to the first page of the keyboard.</a:t>
            </a:r>
          </a:p>
          <a:p>
            <a:endParaRPr lang="en-IN" dirty="0"/>
          </a:p>
        </p:txBody>
      </p:sp>
    </p:spTree>
    <p:extLst>
      <p:ext uri="{BB962C8B-B14F-4D97-AF65-F5344CB8AC3E}">
        <p14:creationId xmlns:p14="http://schemas.microsoft.com/office/powerpoint/2010/main" val="23235821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Mitigation Strategies</a:t>
            </a:r>
            <a:endParaRPr lang="en-IN" dirty="0">
              <a:solidFill>
                <a:schemeClr val="tx1"/>
              </a:solidFill>
            </a:endParaRPr>
          </a:p>
        </p:txBody>
      </p:sp>
      <p:sp>
        <p:nvSpPr>
          <p:cNvPr id="3" name="Content Placeholder 2"/>
          <p:cNvSpPr>
            <a:spLocks noGrp="1"/>
          </p:cNvSpPr>
          <p:nvPr>
            <p:ph idx="1"/>
          </p:nvPr>
        </p:nvSpPr>
        <p:spPr/>
        <p:txBody>
          <a:bodyPr/>
          <a:lstStyle/>
          <a:p>
            <a:pPr marL="0" indent="0">
              <a:buNone/>
            </a:pPr>
            <a:r>
              <a:rPr lang="en-IN" dirty="0"/>
              <a:t>Some measures to mitigate this attack are the following</a:t>
            </a:r>
            <a:r>
              <a:rPr lang="en-IN" dirty="0" smtClean="0"/>
              <a:t>:</a:t>
            </a:r>
          </a:p>
          <a:p>
            <a:pPr marL="0" indent="0">
              <a:buNone/>
            </a:pPr>
            <a:endParaRPr lang="en-IN" dirty="0"/>
          </a:p>
          <a:p>
            <a:r>
              <a:rPr lang="en-IN" dirty="0"/>
              <a:t>Enabling the Smartphone’s operating system to warn and notify the user </a:t>
            </a:r>
            <a:r>
              <a:rPr lang="en-IN" dirty="0" smtClean="0"/>
              <a:t>when an external display device connects to the phone.</a:t>
            </a:r>
          </a:p>
          <a:p>
            <a:r>
              <a:rPr lang="en-IN" dirty="0" smtClean="0"/>
              <a:t>Use of mobile phone accessories such </a:t>
            </a:r>
            <a:r>
              <a:rPr lang="en-IN" dirty="0"/>
              <a:t>as USB condoms </a:t>
            </a:r>
            <a:r>
              <a:rPr lang="en-IN" dirty="0" smtClean="0"/>
              <a:t>while charging in public charging booths.</a:t>
            </a:r>
          </a:p>
          <a:p>
            <a:r>
              <a:rPr lang="en-IN" dirty="0"/>
              <a:t>Use of biometric impressions to unlock the </a:t>
            </a:r>
            <a:r>
              <a:rPr lang="en-IN" dirty="0" smtClean="0"/>
              <a:t>phone.</a:t>
            </a:r>
          </a:p>
          <a:p>
            <a:r>
              <a:rPr lang="en-IN" dirty="0" smtClean="0"/>
              <a:t>Carrying </a:t>
            </a:r>
            <a:r>
              <a:rPr lang="en-IN" dirty="0"/>
              <a:t>your own </a:t>
            </a:r>
            <a:r>
              <a:rPr lang="en-IN" dirty="0" smtClean="0"/>
              <a:t>charger. </a:t>
            </a:r>
          </a:p>
          <a:p>
            <a:endParaRPr lang="en-IN"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20283" y="3992337"/>
            <a:ext cx="1747299" cy="1041390"/>
          </a:xfrm>
          <a:prstGeom prst="rect">
            <a:avLst/>
          </a:prstGeom>
        </p:spPr>
      </p:pic>
    </p:spTree>
    <p:extLst>
      <p:ext uri="{BB962C8B-B14F-4D97-AF65-F5344CB8AC3E}">
        <p14:creationId xmlns:p14="http://schemas.microsoft.com/office/powerpoint/2010/main" val="1119367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Future Work</a:t>
            </a:r>
            <a:endParaRPr lang="en-IN" dirty="0">
              <a:solidFill>
                <a:schemeClr val="tx1"/>
              </a:solidFill>
            </a:endParaRPr>
          </a:p>
        </p:txBody>
      </p:sp>
      <p:sp>
        <p:nvSpPr>
          <p:cNvPr id="3" name="Content Placeholder 2"/>
          <p:cNvSpPr>
            <a:spLocks noGrp="1"/>
          </p:cNvSpPr>
          <p:nvPr>
            <p:ph idx="1"/>
          </p:nvPr>
        </p:nvSpPr>
        <p:spPr/>
        <p:txBody>
          <a:bodyPr/>
          <a:lstStyle/>
          <a:p>
            <a:pPr marL="0" indent="0">
              <a:buNone/>
            </a:pPr>
            <a:r>
              <a:rPr lang="en-IN" dirty="0"/>
              <a:t>Possible future work with this attack includes the following</a:t>
            </a:r>
            <a:r>
              <a:rPr lang="en-IN" dirty="0" smtClean="0"/>
              <a:t>:</a:t>
            </a:r>
          </a:p>
          <a:p>
            <a:pPr marL="0" indent="0">
              <a:buNone/>
            </a:pPr>
            <a:endParaRPr lang="en-IN" dirty="0" smtClean="0"/>
          </a:p>
          <a:p>
            <a:r>
              <a:rPr lang="en-IN" dirty="0" smtClean="0"/>
              <a:t>Increasing </a:t>
            </a:r>
            <a:r>
              <a:rPr lang="en-IN" dirty="0"/>
              <a:t>the accuracy of </a:t>
            </a:r>
            <a:r>
              <a:rPr lang="en-IN" dirty="0" smtClean="0"/>
              <a:t>recognising the character pressed </a:t>
            </a:r>
            <a:r>
              <a:rPr lang="en-IN" dirty="0"/>
              <a:t>by using machine </a:t>
            </a:r>
            <a:r>
              <a:rPr lang="en-IN" dirty="0" smtClean="0"/>
              <a:t>learning.</a:t>
            </a:r>
          </a:p>
          <a:p>
            <a:pPr lvl="0"/>
            <a:r>
              <a:rPr lang="en-IN" dirty="0"/>
              <a:t>Extracting other private and secure information from the videos like the email messages, pictures and passwords to financial service Apps etc. </a:t>
            </a:r>
          </a:p>
          <a:p>
            <a:endParaRPr lang="en-IN" dirty="0"/>
          </a:p>
        </p:txBody>
      </p:sp>
    </p:spTree>
    <p:extLst>
      <p:ext uri="{BB962C8B-B14F-4D97-AF65-F5344CB8AC3E}">
        <p14:creationId xmlns:p14="http://schemas.microsoft.com/office/powerpoint/2010/main" val="325312711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References</a:t>
            </a:r>
            <a:endParaRPr lang="en-IN" dirty="0">
              <a:solidFill>
                <a:schemeClr val="tx1"/>
              </a:solidFill>
            </a:endParaRPr>
          </a:p>
        </p:txBody>
      </p:sp>
      <p:sp>
        <p:nvSpPr>
          <p:cNvPr id="3" name="Content Placeholder 2"/>
          <p:cNvSpPr>
            <a:spLocks noGrp="1"/>
          </p:cNvSpPr>
          <p:nvPr>
            <p:ph idx="1"/>
          </p:nvPr>
        </p:nvSpPr>
        <p:spPr>
          <a:xfrm>
            <a:off x="677334" y="1668026"/>
            <a:ext cx="8596668" cy="4373337"/>
          </a:xfrm>
        </p:spPr>
        <p:txBody>
          <a:bodyPr>
            <a:normAutofit fontScale="85000" lnSpcReduction="20000"/>
          </a:bodyPr>
          <a:lstStyle/>
          <a:p>
            <a:pPr lvl="0">
              <a:buFont typeface="+mj-lt"/>
              <a:buAutoNum type="arabicPeriod"/>
            </a:pPr>
            <a:r>
              <a:rPr lang="en-IN" dirty="0" err="1">
                <a:solidFill>
                  <a:schemeClr val="tx1"/>
                </a:solidFill>
              </a:rPr>
              <a:t>Meng</a:t>
            </a:r>
            <a:r>
              <a:rPr lang="en-IN" dirty="0">
                <a:solidFill>
                  <a:schemeClr val="tx1"/>
                </a:solidFill>
              </a:rPr>
              <a:t>, </a:t>
            </a:r>
            <a:r>
              <a:rPr lang="en-IN" dirty="0" err="1">
                <a:solidFill>
                  <a:schemeClr val="tx1"/>
                </a:solidFill>
              </a:rPr>
              <a:t>Weizhi</a:t>
            </a:r>
            <a:r>
              <a:rPr lang="en-IN" dirty="0">
                <a:solidFill>
                  <a:schemeClr val="tx1"/>
                </a:solidFill>
              </a:rPr>
              <a:t>, Wang </a:t>
            </a:r>
            <a:r>
              <a:rPr lang="en-IN" dirty="0" err="1">
                <a:solidFill>
                  <a:schemeClr val="tx1"/>
                </a:solidFill>
              </a:rPr>
              <a:t>Hao</a:t>
            </a:r>
            <a:r>
              <a:rPr lang="en-IN" dirty="0">
                <a:solidFill>
                  <a:schemeClr val="tx1"/>
                </a:solidFill>
              </a:rPr>
              <a:t> Lee, S. R. </a:t>
            </a:r>
            <a:r>
              <a:rPr lang="en-IN" dirty="0" err="1">
                <a:solidFill>
                  <a:schemeClr val="tx1"/>
                </a:solidFill>
              </a:rPr>
              <a:t>Murali</a:t>
            </a:r>
            <a:r>
              <a:rPr lang="en-IN" dirty="0">
                <a:solidFill>
                  <a:schemeClr val="tx1"/>
                </a:solidFill>
              </a:rPr>
              <a:t>, and S. P. T. Krishnan. "Charging me and </a:t>
            </a:r>
            <a:r>
              <a:rPr lang="en-IN" dirty="0" err="1">
                <a:solidFill>
                  <a:schemeClr val="tx1"/>
                </a:solidFill>
              </a:rPr>
              <a:t>i</a:t>
            </a:r>
            <a:r>
              <a:rPr lang="en-IN" dirty="0">
                <a:solidFill>
                  <a:schemeClr val="tx1"/>
                </a:solidFill>
              </a:rPr>
              <a:t> know your secrets!: towards juice filming attacks on smartphones." In </a:t>
            </a:r>
            <a:r>
              <a:rPr lang="en-IN" i="1" dirty="0">
                <a:solidFill>
                  <a:schemeClr val="tx1"/>
                </a:solidFill>
              </a:rPr>
              <a:t>Proceedings of the 1st ACM Workshop on Cyber-Physical System Security</a:t>
            </a:r>
            <a:r>
              <a:rPr lang="en-IN" dirty="0">
                <a:solidFill>
                  <a:schemeClr val="tx1"/>
                </a:solidFill>
              </a:rPr>
              <a:t>, pp. 89-98. ACM, 2015.</a:t>
            </a:r>
          </a:p>
          <a:p>
            <a:pPr lvl="0">
              <a:buFont typeface="+mj-lt"/>
              <a:buAutoNum type="arabicPeriod"/>
            </a:pPr>
            <a:r>
              <a:rPr lang="en-IN" dirty="0">
                <a:solidFill>
                  <a:schemeClr val="tx1"/>
                </a:solidFill>
              </a:rPr>
              <a:t>Lin, Chia-Chi, </a:t>
            </a:r>
            <a:r>
              <a:rPr lang="en-IN" dirty="0" err="1">
                <a:solidFill>
                  <a:schemeClr val="tx1"/>
                </a:solidFill>
              </a:rPr>
              <a:t>Hongyang</a:t>
            </a:r>
            <a:r>
              <a:rPr lang="en-IN" dirty="0">
                <a:solidFill>
                  <a:schemeClr val="tx1"/>
                </a:solidFill>
              </a:rPr>
              <a:t> Li, Xiao-</a:t>
            </a:r>
            <a:r>
              <a:rPr lang="en-IN" dirty="0" err="1">
                <a:solidFill>
                  <a:schemeClr val="tx1"/>
                </a:solidFill>
              </a:rPr>
              <a:t>yong</a:t>
            </a:r>
            <a:r>
              <a:rPr lang="en-IN" dirty="0">
                <a:solidFill>
                  <a:schemeClr val="tx1"/>
                </a:solidFill>
              </a:rPr>
              <a:t> Zhou, and </a:t>
            </a:r>
            <a:r>
              <a:rPr lang="en-IN" dirty="0" err="1">
                <a:solidFill>
                  <a:schemeClr val="tx1"/>
                </a:solidFill>
              </a:rPr>
              <a:t>XiaoFeng</a:t>
            </a:r>
            <a:r>
              <a:rPr lang="en-IN" dirty="0">
                <a:solidFill>
                  <a:schemeClr val="tx1"/>
                </a:solidFill>
              </a:rPr>
              <a:t> Wang. "</a:t>
            </a:r>
            <a:r>
              <a:rPr lang="en-IN" dirty="0" err="1">
                <a:solidFill>
                  <a:schemeClr val="tx1"/>
                </a:solidFill>
              </a:rPr>
              <a:t>Screenmilker</a:t>
            </a:r>
            <a:r>
              <a:rPr lang="en-IN" dirty="0">
                <a:solidFill>
                  <a:schemeClr val="tx1"/>
                </a:solidFill>
              </a:rPr>
              <a:t>: How to Milk Your Android Screen for Secrets." In </a:t>
            </a:r>
            <a:r>
              <a:rPr lang="en-IN" i="1" dirty="0">
                <a:solidFill>
                  <a:schemeClr val="tx1"/>
                </a:solidFill>
              </a:rPr>
              <a:t>NDSS</a:t>
            </a:r>
            <a:r>
              <a:rPr lang="en-IN" dirty="0">
                <a:solidFill>
                  <a:schemeClr val="tx1"/>
                </a:solidFill>
              </a:rPr>
              <a:t>. 2014</a:t>
            </a:r>
          </a:p>
          <a:p>
            <a:pPr lvl="0">
              <a:buFont typeface="+mj-lt"/>
              <a:buAutoNum type="arabicPeriod"/>
            </a:pPr>
            <a:r>
              <a:rPr lang="en-IN" dirty="0">
                <a:solidFill>
                  <a:schemeClr val="tx1"/>
                </a:solidFill>
              </a:rPr>
              <a:t>Schlegel, Roman, </a:t>
            </a:r>
            <a:r>
              <a:rPr lang="en-IN" dirty="0" err="1">
                <a:solidFill>
                  <a:schemeClr val="tx1"/>
                </a:solidFill>
              </a:rPr>
              <a:t>Kehuan</a:t>
            </a:r>
            <a:r>
              <a:rPr lang="en-IN" dirty="0">
                <a:solidFill>
                  <a:schemeClr val="tx1"/>
                </a:solidFill>
              </a:rPr>
              <a:t> Zhang, Xiao-</a:t>
            </a:r>
            <a:r>
              <a:rPr lang="en-IN" dirty="0" err="1">
                <a:solidFill>
                  <a:schemeClr val="tx1"/>
                </a:solidFill>
              </a:rPr>
              <a:t>yong</a:t>
            </a:r>
            <a:r>
              <a:rPr lang="en-IN" dirty="0">
                <a:solidFill>
                  <a:schemeClr val="tx1"/>
                </a:solidFill>
              </a:rPr>
              <a:t> Zhou, </a:t>
            </a:r>
            <a:r>
              <a:rPr lang="en-IN" dirty="0" err="1">
                <a:solidFill>
                  <a:schemeClr val="tx1"/>
                </a:solidFill>
              </a:rPr>
              <a:t>Mehool</a:t>
            </a:r>
            <a:r>
              <a:rPr lang="en-IN" dirty="0">
                <a:solidFill>
                  <a:schemeClr val="tx1"/>
                </a:solidFill>
              </a:rPr>
              <a:t> </a:t>
            </a:r>
            <a:r>
              <a:rPr lang="en-IN" dirty="0" err="1">
                <a:solidFill>
                  <a:schemeClr val="tx1"/>
                </a:solidFill>
              </a:rPr>
              <a:t>Intwala</a:t>
            </a:r>
            <a:r>
              <a:rPr lang="en-IN" dirty="0">
                <a:solidFill>
                  <a:schemeClr val="tx1"/>
                </a:solidFill>
              </a:rPr>
              <a:t>, </a:t>
            </a:r>
            <a:r>
              <a:rPr lang="en-IN" dirty="0" err="1">
                <a:solidFill>
                  <a:schemeClr val="tx1"/>
                </a:solidFill>
              </a:rPr>
              <a:t>Apu</a:t>
            </a:r>
            <a:r>
              <a:rPr lang="en-IN" dirty="0">
                <a:solidFill>
                  <a:schemeClr val="tx1"/>
                </a:solidFill>
              </a:rPr>
              <a:t> Kapadia, and </a:t>
            </a:r>
            <a:r>
              <a:rPr lang="en-IN" dirty="0" err="1">
                <a:solidFill>
                  <a:schemeClr val="tx1"/>
                </a:solidFill>
              </a:rPr>
              <a:t>XiaoFeng</a:t>
            </a:r>
            <a:r>
              <a:rPr lang="en-IN" dirty="0">
                <a:solidFill>
                  <a:schemeClr val="tx1"/>
                </a:solidFill>
              </a:rPr>
              <a:t> Wang. "</a:t>
            </a:r>
            <a:r>
              <a:rPr lang="en-IN" dirty="0" err="1">
                <a:solidFill>
                  <a:schemeClr val="tx1"/>
                </a:solidFill>
              </a:rPr>
              <a:t>Soundcomber</a:t>
            </a:r>
            <a:r>
              <a:rPr lang="en-IN" dirty="0">
                <a:solidFill>
                  <a:schemeClr val="tx1"/>
                </a:solidFill>
              </a:rPr>
              <a:t>: A Stealthy and Context-Aware Sound Trojan for Smartphones." In </a:t>
            </a:r>
            <a:r>
              <a:rPr lang="en-IN" i="1" dirty="0">
                <a:solidFill>
                  <a:schemeClr val="tx1"/>
                </a:solidFill>
              </a:rPr>
              <a:t>NDSS</a:t>
            </a:r>
            <a:r>
              <a:rPr lang="en-IN" dirty="0">
                <a:solidFill>
                  <a:schemeClr val="tx1"/>
                </a:solidFill>
              </a:rPr>
              <a:t>, vol. 11, pp. 17-33. 2011.</a:t>
            </a:r>
          </a:p>
          <a:p>
            <a:pPr lvl="0">
              <a:buFont typeface="+mj-lt"/>
              <a:buAutoNum type="arabicPeriod"/>
            </a:pPr>
            <a:r>
              <a:rPr lang="en-IN" u="sng" dirty="0">
                <a:solidFill>
                  <a:schemeClr val="tx1"/>
                </a:solidFill>
                <a:hlinkClick r:id="rId2"/>
              </a:rPr>
              <a:t>https://www.geeksforgeeks.org/template-matching-using-opencv-in-python/</a:t>
            </a:r>
            <a:endParaRPr lang="en-IN" dirty="0">
              <a:solidFill>
                <a:schemeClr val="tx1"/>
              </a:solidFill>
            </a:endParaRPr>
          </a:p>
          <a:p>
            <a:pPr lvl="0">
              <a:buFont typeface="+mj-lt"/>
              <a:buAutoNum type="arabicPeriod"/>
            </a:pPr>
            <a:r>
              <a:rPr lang="en-IN" u="sng" dirty="0">
                <a:solidFill>
                  <a:schemeClr val="tx1"/>
                </a:solidFill>
                <a:hlinkClick r:id="rId3"/>
              </a:rPr>
              <a:t>https://stackoverflow.com/questions/11541154/checking-images-for-similarity-with-opencv/11541587</a:t>
            </a:r>
            <a:endParaRPr lang="en-IN" dirty="0">
              <a:solidFill>
                <a:schemeClr val="tx1"/>
              </a:solidFill>
            </a:endParaRPr>
          </a:p>
          <a:p>
            <a:pPr lvl="0">
              <a:buFont typeface="+mj-lt"/>
              <a:buAutoNum type="arabicPeriod"/>
            </a:pPr>
            <a:r>
              <a:rPr lang="en-IN" u="sng" dirty="0">
                <a:solidFill>
                  <a:schemeClr val="tx1"/>
                </a:solidFill>
                <a:hlinkClick r:id="rId4"/>
              </a:rPr>
              <a:t>https://stackoverflow.com/questions/45386603/simple-way-to-compare-two-images-in-python</a:t>
            </a:r>
            <a:endParaRPr lang="en-IN" dirty="0">
              <a:solidFill>
                <a:schemeClr val="tx1"/>
              </a:solidFill>
            </a:endParaRPr>
          </a:p>
          <a:p>
            <a:pPr lvl="0">
              <a:buFont typeface="+mj-lt"/>
              <a:buAutoNum type="arabicPeriod"/>
            </a:pPr>
            <a:r>
              <a:rPr lang="en-IN" u="sng" dirty="0">
                <a:solidFill>
                  <a:schemeClr val="tx1"/>
                </a:solidFill>
                <a:hlinkClick r:id="rId5"/>
              </a:rPr>
              <a:t>https://www.pyimagesearch.com/2014/09/15/python-compare-two-images/</a:t>
            </a:r>
            <a:endParaRPr lang="en-IN" dirty="0">
              <a:solidFill>
                <a:schemeClr val="tx1"/>
              </a:solidFill>
            </a:endParaRPr>
          </a:p>
          <a:p>
            <a:pPr lvl="0">
              <a:buFont typeface="+mj-lt"/>
              <a:buAutoNum type="arabicPeriod"/>
            </a:pPr>
            <a:r>
              <a:rPr lang="en-IN" u="sng" dirty="0">
                <a:solidFill>
                  <a:schemeClr val="tx1"/>
                </a:solidFill>
                <a:hlinkClick r:id="rId6"/>
              </a:rPr>
              <a:t>https://www.pyimagesearch.com/2017/07/10/using-tesseract-ocr-python/</a:t>
            </a:r>
            <a:endParaRPr lang="en-IN" dirty="0">
              <a:solidFill>
                <a:schemeClr val="tx1"/>
              </a:solidFill>
            </a:endParaRPr>
          </a:p>
          <a:p>
            <a:pPr lvl="0">
              <a:buFont typeface="+mj-lt"/>
              <a:buAutoNum type="arabicPeriod"/>
            </a:pPr>
            <a:r>
              <a:rPr lang="en-IN" u="sng" dirty="0">
                <a:solidFill>
                  <a:schemeClr val="tx1"/>
                </a:solidFill>
                <a:hlinkClick r:id="rId7"/>
              </a:rPr>
              <a:t>https://askubuntu.com/questions/700214/how-do-i-install-an-old-kernel</a:t>
            </a:r>
            <a:endParaRPr lang="en-IN" dirty="0">
              <a:solidFill>
                <a:schemeClr val="tx1"/>
              </a:solidFill>
            </a:endParaRPr>
          </a:p>
        </p:txBody>
      </p:sp>
    </p:spTree>
    <p:extLst>
      <p:ext uri="{BB962C8B-B14F-4D97-AF65-F5344CB8AC3E}">
        <p14:creationId xmlns:p14="http://schemas.microsoft.com/office/powerpoint/2010/main" val="5849254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Introduction</a:t>
            </a:r>
            <a:endParaRPr lang="en-IN" dirty="0">
              <a:solidFill>
                <a:schemeClr val="tx1"/>
              </a:solidFill>
            </a:endParaRPr>
          </a:p>
        </p:txBody>
      </p:sp>
      <p:sp>
        <p:nvSpPr>
          <p:cNvPr id="3" name="Content Placeholder 2"/>
          <p:cNvSpPr>
            <a:spLocks noGrp="1"/>
          </p:cNvSpPr>
          <p:nvPr>
            <p:ph idx="1"/>
          </p:nvPr>
        </p:nvSpPr>
        <p:spPr>
          <a:xfrm>
            <a:off x="650315" y="2161594"/>
            <a:ext cx="8596668" cy="3880773"/>
          </a:xfrm>
        </p:spPr>
        <p:txBody>
          <a:bodyPr/>
          <a:lstStyle/>
          <a:p>
            <a:pPr algn="just"/>
            <a:r>
              <a:rPr lang="en-IN" dirty="0" smtClean="0"/>
              <a:t>With </a:t>
            </a:r>
            <a:r>
              <a:rPr lang="en-IN" dirty="0"/>
              <a:t>increase use of </a:t>
            </a:r>
            <a:r>
              <a:rPr lang="en-IN" dirty="0" smtClean="0"/>
              <a:t>smartphone </a:t>
            </a:r>
            <a:r>
              <a:rPr lang="en-IN" dirty="0" smtClean="0"/>
              <a:t>in day to day life, </a:t>
            </a:r>
            <a:r>
              <a:rPr lang="en-IN" dirty="0"/>
              <a:t>the challenges to maintain the privacy of </a:t>
            </a:r>
            <a:r>
              <a:rPr lang="en-IN" dirty="0" smtClean="0"/>
              <a:t>Smartphone </a:t>
            </a:r>
            <a:r>
              <a:rPr lang="en-IN" dirty="0"/>
              <a:t>users has increased</a:t>
            </a:r>
            <a:r>
              <a:rPr lang="en-IN" dirty="0" smtClean="0"/>
              <a:t>.</a:t>
            </a:r>
          </a:p>
          <a:p>
            <a:pPr algn="just"/>
            <a:r>
              <a:rPr lang="en-IN" dirty="0" smtClean="0"/>
              <a:t> </a:t>
            </a:r>
            <a:r>
              <a:rPr lang="en-IN" dirty="0"/>
              <a:t>A number of malware attacks such as </a:t>
            </a:r>
            <a:r>
              <a:rPr lang="en-IN" dirty="0" err="1"/>
              <a:t>Soundcomber</a:t>
            </a:r>
            <a:r>
              <a:rPr lang="en-IN" dirty="0"/>
              <a:t>[3], </a:t>
            </a:r>
            <a:r>
              <a:rPr lang="en-IN" dirty="0" err="1"/>
              <a:t>Screenmilker</a:t>
            </a:r>
            <a:r>
              <a:rPr lang="en-IN" dirty="0"/>
              <a:t>[2], have been spread</a:t>
            </a:r>
            <a:r>
              <a:rPr lang="en-IN" dirty="0" smtClean="0"/>
              <a:t>.</a:t>
            </a:r>
          </a:p>
          <a:p>
            <a:pPr algn="just"/>
            <a:r>
              <a:rPr lang="en-IN" dirty="0" smtClean="0"/>
              <a:t> </a:t>
            </a:r>
            <a:r>
              <a:rPr lang="en-IN" dirty="0"/>
              <a:t>These attacks are either based on physical access or through malwares injected into the device through the network.</a:t>
            </a:r>
          </a:p>
        </p:txBody>
      </p:sp>
      <p:pic>
        <p:nvPicPr>
          <p:cNvPr id="1026" name="Picture 2" descr="How To Protect and Safeguard Your Android Smart Phone From Cyber Attack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7394" y="2554529"/>
            <a:ext cx="2857500" cy="28575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905347" y="6382693"/>
            <a:ext cx="11199136" cy="261610"/>
          </a:xfrm>
          <a:prstGeom prst="rect">
            <a:avLst/>
          </a:prstGeom>
          <a:noFill/>
        </p:spPr>
        <p:txBody>
          <a:bodyPr wrap="square" rtlCol="0">
            <a:spAutoFit/>
          </a:bodyPr>
          <a:lstStyle/>
          <a:p>
            <a:r>
              <a:rPr lang="en-IN" sz="1100" dirty="0"/>
              <a:t>Image derived from http://labnium.org/how-to-protect-safeguard-android-smart-phone-from-cyber-attacks/</a:t>
            </a:r>
          </a:p>
        </p:txBody>
      </p:sp>
    </p:spTree>
    <p:extLst>
      <p:ext uri="{BB962C8B-B14F-4D97-AF65-F5344CB8AC3E}">
        <p14:creationId xmlns:p14="http://schemas.microsoft.com/office/powerpoint/2010/main" val="39632497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Abstract</a:t>
            </a:r>
            <a:endParaRPr lang="en-IN" dirty="0">
              <a:solidFill>
                <a:schemeClr val="tx1"/>
              </a:solidFill>
            </a:endParaRPr>
          </a:p>
        </p:txBody>
      </p:sp>
      <p:sp>
        <p:nvSpPr>
          <p:cNvPr id="3" name="Content Placeholder 2"/>
          <p:cNvSpPr>
            <a:spLocks noGrp="1"/>
          </p:cNvSpPr>
          <p:nvPr>
            <p:ph idx="1"/>
          </p:nvPr>
        </p:nvSpPr>
        <p:spPr/>
        <p:txBody>
          <a:bodyPr>
            <a:normAutofit lnSpcReduction="10000"/>
          </a:bodyPr>
          <a:lstStyle/>
          <a:p>
            <a:pPr algn="just"/>
            <a:r>
              <a:rPr lang="en-IN" dirty="0"/>
              <a:t>This project demonstrates an attack where the smartphone screen is recorded on connecting to a tampered unauthorized charger. The screen recording is further processed to obtain the unlock password of a Smartphone. </a:t>
            </a:r>
            <a:endParaRPr lang="en-IN" dirty="0" smtClean="0"/>
          </a:p>
          <a:p>
            <a:pPr algn="just"/>
            <a:r>
              <a:rPr lang="en-IN" dirty="0"/>
              <a:t>The vulnerability exploited in this attack is that when a MHL/HDMI supported smartphone (Android/</a:t>
            </a:r>
            <a:r>
              <a:rPr lang="en-IN" dirty="0" err="1"/>
              <a:t>iOS</a:t>
            </a:r>
            <a:r>
              <a:rPr lang="en-IN" dirty="0"/>
              <a:t>) is connected to a projector through a HDMI/VGA cable there are no permission requests or authentication steps required for </a:t>
            </a:r>
            <a:r>
              <a:rPr lang="en-IN" dirty="0" smtClean="0"/>
              <a:t>connectivity</a:t>
            </a:r>
          </a:p>
          <a:p>
            <a:pPr algn="just"/>
            <a:r>
              <a:rPr lang="en-IN" dirty="0"/>
              <a:t>This vulnerability was spotted and exploited in a paper called </a:t>
            </a:r>
            <a:r>
              <a:rPr lang="en-IN" b="1" dirty="0"/>
              <a:t>“Charging Me and I Know Your Secrets! Towards Juice Filming Attacks on Smartphones” [1] </a:t>
            </a:r>
            <a:r>
              <a:rPr lang="en-IN" b="1" dirty="0" smtClean="0"/>
              <a:t>.</a:t>
            </a:r>
          </a:p>
          <a:p>
            <a:pPr algn="just"/>
            <a:r>
              <a:rPr lang="en-IN" dirty="0"/>
              <a:t>This project is a demonstration of the attack explained in the aforementioned paper, which is then extended to extract the unlock passwords from the video recordings.</a:t>
            </a:r>
          </a:p>
          <a:p>
            <a:endParaRPr lang="en-IN" dirty="0"/>
          </a:p>
        </p:txBody>
      </p:sp>
    </p:spTree>
    <p:extLst>
      <p:ext uri="{BB962C8B-B14F-4D97-AF65-F5344CB8AC3E}">
        <p14:creationId xmlns:p14="http://schemas.microsoft.com/office/powerpoint/2010/main" val="15846881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Components and Setup</a:t>
            </a:r>
            <a:endParaRPr lang="en-IN" dirty="0">
              <a:solidFill>
                <a:schemeClr val="tx1"/>
              </a:solidFill>
            </a:endParaRPr>
          </a:p>
        </p:txBody>
      </p:sp>
      <p:sp>
        <p:nvSpPr>
          <p:cNvPr id="3" name="Content Placeholder 2"/>
          <p:cNvSpPr>
            <a:spLocks noGrp="1"/>
          </p:cNvSpPr>
          <p:nvPr>
            <p:ph idx="1"/>
          </p:nvPr>
        </p:nvSpPr>
        <p:spPr>
          <a:xfrm>
            <a:off x="677334" y="1688316"/>
            <a:ext cx="8596668" cy="4119631"/>
          </a:xfrm>
        </p:spPr>
        <p:txBody>
          <a:bodyPr/>
          <a:lstStyle/>
          <a:p>
            <a:pPr marL="0" indent="0">
              <a:buNone/>
            </a:pPr>
            <a:r>
              <a:rPr lang="en-IN" dirty="0"/>
              <a:t>The components used in this attack are the following: </a:t>
            </a:r>
            <a:endParaRPr lang="en-IN" dirty="0" smtClean="0"/>
          </a:p>
          <a:p>
            <a:pPr lvl="0"/>
            <a:r>
              <a:rPr lang="en-IN" dirty="0" smtClean="0"/>
              <a:t>Samsung </a:t>
            </a:r>
            <a:r>
              <a:rPr lang="en-IN" dirty="0"/>
              <a:t>Galaxy S5 – MHL Supported phone</a:t>
            </a:r>
          </a:p>
          <a:p>
            <a:pPr lvl="0"/>
            <a:r>
              <a:rPr lang="en-IN" dirty="0"/>
              <a:t>VGA2USB convertor (Only supports MHL)</a:t>
            </a:r>
          </a:p>
          <a:p>
            <a:pPr lvl="0"/>
            <a:r>
              <a:rPr lang="en-IN" dirty="0" err="1"/>
              <a:t>Epiphan</a:t>
            </a:r>
            <a:r>
              <a:rPr lang="en-IN" dirty="0"/>
              <a:t> VGA2USB Video grabber</a:t>
            </a:r>
          </a:p>
          <a:p>
            <a:pPr lvl="0"/>
            <a:r>
              <a:rPr lang="en-IN" dirty="0"/>
              <a:t>VGA Male to Male convertor</a:t>
            </a:r>
          </a:p>
          <a:p>
            <a:pPr lvl="0"/>
            <a:r>
              <a:rPr lang="en-IN" dirty="0"/>
              <a:t>Ubuntu System (Kernel version 4.10.0-28</a:t>
            </a:r>
            <a:r>
              <a:rPr lang="en-IN" dirty="0" smtClean="0"/>
              <a:t>)</a:t>
            </a:r>
          </a:p>
          <a:p>
            <a:pPr lvl="0"/>
            <a:endParaRPr lang="en-IN" dirty="0"/>
          </a:p>
          <a:p>
            <a:pPr lvl="0"/>
            <a:endParaRPr lang="en-IN" dirty="0"/>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0476" y="4153791"/>
            <a:ext cx="7200567" cy="2609147"/>
          </a:xfrm>
          <a:prstGeom prst="rect">
            <a:avLst/>
          </a:prstGeom>
        </p:spPr>
      </p:pic>
    </p:spTree>
    <p:extLst>
      <p:ext uri="{BB962C8B-B14F-4D97-AF65-F5344CB8AC3E}">
        <p14:creationId xmlns:p14="http://schemas.microsoft.com/office/powerpoint/2010/main" val="24645959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Methodology and Implementation</a:t>
            </a:r>
            <a:endParaRPr lang="en-IN" dirty="0">
              <a:solidFill>
                <a:schemeClr val="tx1"/>
              </a:solidFill>
            </a:endParaRPr>
          </a:p>
        </p:txBody>
      </p:sp>
      <p:sp>
        <p:nvSpPr>
          <p:cNvPr id="3" name="Content Placeholder 2"/>
          <p:cNvSpPr>
            <a:spLocks noGrp="1"/>
          </p:cNvSpPr>
          <p:nvPr>
            <p:ph idx="1"/>
          </p:nvPr>
        </p:nvSpPr>
        <p:spPr/>
        <p:txBody>
          <a:bodyPr>
            <a:normAutofit fontScale="85000" lnSpcReduction="10000"/>
          </a:bodyPr>
          <a:lstStyle/>
          <a:p>
            <a:r>
              <a:rPr lang="en-IN" dirty="0"/>
              <a:t>auto_record.sh </a:t>
            </a:r>
            <a:r>
              <a:rPr lang="en-IN" dirty="0" smtClean="0"/>
              <a:t>continuously </a:t>
            </a:r>
            <a:r>
              <a:rPr lang="en-IN" dirty="0"/>
              <a:t>detects if there is an incoming video signal and records it. Whenever the video signal is disconnected, implying the phone is removed from the charger, the recorded video is saved with a name having the recorded date and time. </a:t>
            </a:r>
          </a:p>
          <a:p>
            <a:r>
              <a:rPr lang="en-IN" dirty="0"/>
              <a:t>The recorded video is then divided into frames and saved at a particular location using the same </a:t>
            </a:r>
            <a:r>
              <a:rPr lang="en-IN" dirty="0" err="1"/>
              <a:t>ffmpeg</a:t>
            </a:r>
            <a:r>
              <a:rPr lang="en-IN" dirty="0"/>
              <a:t> package used to record the video. This is governed by the script </a:t>
            </a:r>
            <a:r>
              <a:rPr lang="en-IN" dirty="0" smtClean="0"/>
              <a:t>frame_gen.sh</a:t>
            </a:r>
          </a:p>
          <a:p>
            <a:r>
              <a:rPr lang="en-IN" dirty="0" smtClean="0"/>
              <a:t>Password_extract.py processes the frames </a:t>
            </a:r>
            <a:r>
              <a:rPr lang="en-IN" dirty="0"/>
              <a:t>to extract the unlock passwords of the </a:t>
            </a:r>
            <a:r>
              <a:rPr lang="en-IN" dirty="0" smtClean="0"/>
              <a:t>phone</a:t>
            </a:r>
            <a:endParaRPr lang="en-IN" dirty="0"/>
          </a:p>
          <a:p>
            <a:r>
              <a:rPr lang="en-IN" dirty="0"/>
              <a:t>There are a couple of techniques to recognize the characters pressed, some of them are [5] and [6]:</a:t>
            </a:r>
          </a:p>
          <a:p>
            <a:pPr lvl="0"/>
            <a:r>
              <a:rPr lang="en-IN" dirty="0"/>
              <a:t>Structural Similarity (</a:t>
            </a:r>
            <a:r>
              <a:rPr lang="en-IN" dirty="0" err="1"/>
              <a:t>ssim</a:t>
            </a:r>
            <a:r>
              <a:rPr lang="en-IN" dirty="0"/>
              <a:t>)</a:t>
            </a:r>
          </a:p>
          <a:p>
            <a:pPr lvl="0"/>
            <a:r>
              <a:rPr lang="en-IN" dirty="0"/>
              <a:t>Mean Squared Error[7]</a:t>
            </a:r>
          </a:p>
          <a:p>
            <a:pPr lvl="0"/>
            <a:r>
              <a:rPr lang="en-IN" dirty="0"/>
              <a:t>Template Matching</a:t>
            </a:r>
          </a:p>
          <a:p>
            <a:pPr lvl="0"/>
            <a:r>
              <a:rPr lang="en-IN" dirty="0"/>
              <a:t>Optical Character recognition.</a:t>
            </a:r>
          </a:p>
          <a:p>
            <a:endParaRPr lang="en-IN" dirty="0"/>
          </a:p>
        </p:txBody>
      </p:sp>
    </p:spTree>
    <p:extLst>
      <p:ext uri="{BB962C8B-B14F-4D97-AF65-F5344CB8AC3E}">
        <p14:creationId xmlns:p14="http://schemas.microsoft.com/office/powerpoint/2010/main" val="26970034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Technique for image comparison</a:t>
            </a:r>
            <a:endParaRPr lang="en-IN" dirty="0">
              <a:solidFill>
                <a:schemeClr val="tx1"/>
              </a:solidFill>
            </a:endParaRPr>
          </a:p>
        </p:txBody>
      </p:sp>
      <p:sp>
        <p:nvSpPr>
          <p:cNvPr id="3" name="Content Placeholder 2"/>
          <p:cNvSpPr>
            <a:spLocks noGrp="1"/>
          </p:cNvSpPr>
          <p:nvPr>
            <p:ph idx="1"/>
          </p:nvPr>
        </p:nvSpPr>
        <p:spPr>
          <a:xfrm>
            <a:off x="677334" y="1656785"/>
            <a:ext cx="8596668" cy="4384578"/>
          </a:xfrm>
        </p:spPr>
        <p:txBody>
          <a:bodyPr>
            <a:normAutofit fontScale="85000" lnSpcReduction="20000"/>
          </a:bodyPr>
          <a:lstStyle/>
          <a:p>
            <a:r>
              <a:rPr lang="en-IN" dirty="0"/>
              <a:t>Optical character recognition can be implemented with the package named </a:t>
            </a:r>
            <a:r>
              <a:rPr lang="en-IN" dirty="0" err="1"/>
              <a:t>pytesseract</a:t>
            </a:r>
            <a:r>
              <a:rPr lang="en-IN" dirty="0"/>
              <a:t> and this technique is a generalised technique which can recognise the key presses of any keyboard. However when I tried implementing this method its accuracy was really poor and it threw garbage values. [8</a:t>
            </a:r>
            <a:r>
              <a:rPr lang="en-IN" dirty="0" smtClean="0"/>
              <a:t>]</a:t>
            </a:r>
          </a:p>
          <a:p>
            <a:endParaRPr lang="en-IN" dirty="0"/>
          </a:p>
          <a:p>
            <a:endParaRPr lang="en-IN" dirty="0" smtClean="0"/>
          </a:p>
          <a:p>
            <a:endParaRPr lang="en-IN" dirty="0"/>
          </a:p>
          <a:p>
            <a:endParaRPr lang="en-IN" dirty="0" smtClean="0"/>
          </a:p>
          <a:p>
            <a:endParaRPr lang="en-IN" dirty="0"/>
          </a:p>
          <a:p>
            <a:endParaRPr lang="en-IN" dirty="0" smtClean="0"/>
          </a:p>
          <a:p>
            <a:pPr marL="0" indent="0">
              <a:buNone/>
            </a:pPr>
            <a:endParaRPr lang="en-IN" dirty="0" smtClean="0"/>
          </a:p>
          <a:p>
            <a:r>
              <a:rPr lang="en-IN" dirty="0" smtClean="0"/>
              <a:t>I </a:t>
            </a:r>
            <a:r>
              <a:rPr lang="en-IN" dirty="0"/>
              <a:t>implemented the logic for password extraction with structural similarity [7] as well and found it had an accuracy better than the optical character recognition, however this technique will work only with the trained keyboard reference images and cannot be extended to the same keyboard of another phone or other keyboards.</a:t>
            </a:r>
          </a:p>
          <a:p>
            <a:r>
              <a:rPr lang="en-IN" dirty="0"/>
              <a:t>Mean squared error is a poor measure of comparing two images, it only gives the perceived errors and not a direct measure of their similarity.</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5125" y="2507811"/>
            <a:ext cx="5907537" cy="2018718"/>
          </a:xfrm>
          <a:prstGeom prst="rect">
            <a:avLst/>
          </a:prstGeom>
        </p:spPr>
      </p:pic>
    </p:spTree>
    <p:extLst>
      <p:ext uri="{BB962C8B-B14F-4D97-AF65-F5344CB8AC3E}">
        <p14:creationId xmlns:p14="http://schemas.microsoft.com/office/powerpoint/2010/main" val="6060646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Challenges</a:t>
            </a:r>
            <a:endParaRPr lang="en-IN" dirty="0">
              <a:solidFill>
                <a:schemeClr val="tx1"/>
              </a:solidFill>
            </a:endParaRPr>
          </a:p>
        </p:txBody>
      </p:sp>
      <p:sp>
        <p:nvSpPr>
          <p:cNvPr id="3" name="Content Placeholder 2"/>
          <p:cNvSpPr>
            <a:spLocks noGrp="1"/>
          </p:cNvSpPr>
          <p:nvPr>
            <p:ph idx="1"/>
          </p:nvPr>
        </p:nvSpPr>
        <p:spPr/>
        <p:txBody>
          <a:bodyPr/>
          <a:lstStyle/>
          <a:p>
            <a:pPr lvl="0" algn="just"/>
            <a:r>
              <a:rPr lang="en-IN" b="1" dirty="0" err="1"/>
              <a:t>Epiphan</a:t>
            </a:r>
            <a:r>
              <a:rPr lang="en-IN" b="1" dirty="0"/>
              <a:t> VGA2USB driver – </a:t>
            </a:r>
            <a:r>
              <a:rPr lang="en-IN" dirty="0"/>
              <a:t>This company has stopped making drivers for recent kernel versions of </a:t>
            </a:r>
            <a:r>
              <a:rPr lang="en-IN" dirty="0" smtClean="0"/>
              <a:t>Ubuntu.</a:t>
            </a:r>
          </a:p>
          <a:p>
            <a:pPr lvl="0" algn="just"/>
            <a:r>
              <a:rPr lang="en-IN" b="1" dirty="0" smtClean="0"/>
              <a:t>Choosing </a:t>
            </a:r>
            <a:r>
              <a:rPr lang="en-IN" b="1" dirty="0"/>
              <a:t>a suitable frame rate – </a:t>
            </a:r>
            <a:r>
              <a:rPr lang="en-IN" dirty="0"/>
              <a:t>Frame rate was difficult to choose as more was the frame rate, there were more frames having the same key presses, this would lead to multiple key detections. Having a lower frame rate sometimes drops the key </a:t>
            </a:r>
            <a:r>
              <a:rPr lang="en-IN" dirty="0" smtClean="0"/>
              <a:t>presses.</a:t>
            </a:r>
          </a:p>
          <a:p>
            <a:pPr lvl="0" algn="just"/>
            <a:r>
              <a:rPr lang="en-IN" b="1" dirty="0"/>
              <a:t>Frame Comparisons- </a:t>
            </a:r>
            <a:r>
              <a:rPr lang="en-IN" dirty="0"/>
              <a:t>Choosing the right technique for frame comparison</a:t>
            </a:r>
            <a:r>
              <a:rPr lang="en-IN" dirty="0" smtClean="0"/>
              <a:t> </a:t>
            </a:r>
            <a:endParaRPr lang="en-IN" dirty="0"/>
          </a:p>
        </p:txBody>
      </p:sp>
    </p:spTree>
    <p:extLst>
      <p:ext uri="{BB962C8B-B14F-4D97-AF65-F5344CB8AC3E}">
        <p14:creationId xmlns:p14="http://schemas.microsoft.com/office/powerpoint/2010/main" val="10647384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Results</a:t>
            </a:r>
            <a:endParaRPr lang="en-IN" dirty="0">
              <a:solidFill>
                <a:schemeClr val="tx1"/>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80123" y="2160588"/>
            <a:ext cx="7591791" cy="3881437"/>
          </a:xfrm>
        </p:spPr>
      </p:pic>
    </p:spTree>
    <p:extLst>
      <p:ext uri="{BB962C8B-B14F-4D97-AF65-F5344CB8AC3E}">
        <p14:creationId xmlns:p14="http://schemas.microsoft.com/office/powerpoint/2010/main" val="2052068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14620" y="493413"/>
            <a:ext cx="3965418" cy="2974064"/>
          </a:xfr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76234" y="3673768"/>
            <a:ext cx="4077651" cy="3058238"/>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03271" y="592393"/>
            <a:ext cx="3833445" cy="2875084"/>
          </a:xfrm>
          <a:prstGeom prst="rect">
            <a:avLst/>
          </a:prstGeom>
        </p:spPr>
      </p:pic>
    </p:spTree>
    <p:extLst>
      <p:ext uri="{BB962C8B-B14F-4D97-AF65-F5344CB8AC3E}">
        <p14:creationId xmlns:p14="http://schemas.microsoft.com/office/powerpoint/2010/main" val="213239792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125</TotalTime>
  <Words>1063</Words>
  <Application>Microsoft Office PowerPoint</Application>
  <PresentationFormat>Widescreen</PresentationFormat>
  <Paragraphs>88</Paragraphs>
  <Slides>17</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Trebuchet MS</vt:lpstr>
      <vt:lpstr>Wingdings 3</vt:lpstr>
      <vt:lpstr>Facet</vt:lpstr>
      <vt:lpstr>Filming Attack on SmartPhones while Charging</vt:lpstr>
      <vt:lpstr>Introduction</vt:lpstr>
      <vt:lpstr>Abstract</vt:lpstr>
      <vt:lpstr>Components and Setup</vt:lpstr>
      <vt:lpstr>Methodology and Implementation</vt:lpstr>
      <vt:lpstr>Technique for image comparison</vt:lpstr>
      <vt:lpstr>Challenges</vt:lpstr>
      <vt:lpstr>Results</vt:lpstr>
      <vt:lpstr>PowerPoint Presentation</vt:lpstr>
      <vt:lpstr>Demo</vt:lpstr>
      <vt:lpstr>PowerPoint Presentation</vt:lpstr>
      <vt:lpstr>Analysis</vt:lpstr>
      <vt:lpstr>Strengths</vt:lpstr>
      <vt:lpstr>Weakness</vt:lpstr>
      <vt:lpstr>Mitigation Strategies</vt:lpstr>
      <vt:lpstr>Future Work</vt:lpstr>
      <vt:lpstr>References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Filming Attack on SmartPhones while Charging</dc:title>
  <dc:creator>Shoban</dc:creator>
  <cp:lastModifiedBy>Shoban</cp:lastModifiedBy>
  <cp:revision>18</cp:revision>
  <dcterms:created xsi:type="dcterms:W3CDTF">2018-03-19T00:13:49Z</dcterms:created>
  <dcterms:modified xsi:type="dcterms:W3CDTF">2018-03-20T07:56:39Z</dcterms:modified>
</cp:coreProperties>
</file>

<file path=docProps/thumbnail.jpeg>
</file>